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12192000" cy="6858000"/>
  <p:notesSz cx="6797675" cy="9926638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69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983D28-9FD5-43EA-A079-19C618C477EA}" type="datetimeFigureOut">
              <a:rPr lang="it-IT" smtClean="0"/>
              <a:t>07/08/2025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A05871-D63B-4365-BDE4-40CA4E819F5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401170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ACD6B1-58BE-4A67-BEC9-0347EA41BD24}" type="slidenum">
              <a:rPr lang="it-IT" smtClean="0"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03986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D4B29E7-E033-C31E-C94A-E961F40A16F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A06B7F82-30C4-F393-70AF-61C9B17F9E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C3D8133-0F57-6484-3E39-F2B075E663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9D21F-327F-41DA-BF5F-B14D238001F8}" type="datetimeFigureOut">
              <a:rPr lang="it-IT" smtClean="0"/>
              <a:t>07/08/2025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58D1EF79-2D51-5E76-1FB5-F72D482FB5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23AE57CE-EA01-D459-EA55-41C0254020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11EBB-B4DB-430D-B8E9-1DBDAA3AD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670678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7266882-3E0B-EC06-D555-C352A97209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7BAEF1A0-C83A-D0A3-970D-96DF0322BC6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0FD7C842-E014-0080-F9B4-1541204435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9D21F-327F-41DA-BF5F-B14D238001F8}" type="datetimeFigureOut">
              <a:rPr lang="it-IT" smtClean="0"/>
              <a:t>07/08/2025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B331231F-EAA4-CE7E-D20A-49C8D4D6DF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9A559D6-5ADC-A9B6-9771-4AF65BA794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11EBB-B4DB-430D-B8E9-1DBDAA3AD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050601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1B874EDE-297E-7C5A-16A5-C80FBBA1863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5217D984-1558-B558-88ED-445A565834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C83834D-0536-8416-965C-474C00EDE6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9D21F-327F-41DA-BF5F-B14D238001F8}" type="datetimeFigureOut">
              <a:rPr lang="it-IT" smtClean="0"/>
              <a:t>07/08/2025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CC3B485F-D839-1412-C5FB-B1E5627AE7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2943E1F8-6A25-8A57-7C72-DF12B37286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11EBB-B4DB-430D-B8E9-1DBDAA3AD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678884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5E5038A-7AD3-B56A-9D1F-3B4BBFA983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D31A565-50D9-1EF6-1476-26516F5448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C803471-C42B-2EA2-0DEA-76B62A032B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9D21F-327F-41DA-BF5F-B14D238001F8}" type="datetimeFigureOut">
              <a:rPr lang="it-IT" smtClean="0"/>
              <a:t>07/08/2025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F98511E5-B152-690C-0B8E-DAC684C3FB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E39DA5A2-AAF3-EAEE-92D4-F9C8E35FD0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11EBB-B4DB-430D-B8E9-1DBDAA3AD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51913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2A02D70-E1E0-6D8B-D2D9-782F9069CE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53886C33-C9B3-898B-AC0C-244C13A341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75E5A1C4-06D6-D419-3DE5-E002D5B342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9D21F-327F-41DA-BF5F-B14D238001F8}" type="datetimeFigureOut">
              <a:rPr lang="it-IT" smtClean="0"/>
              <a:t>07/08/2025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B16ABF4-BEE9-5BFD-E163-3F5075CC56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E6577FD-7138-6A75-8185-663BF2C839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11EBB-B4DB-430D-B8E9-1DBDAA3AD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987714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B6ED831-EBCC-5761-B876-7393CFF721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7EC3767-7EE0-8378-8170-2192B393877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28E446C8-6E1C-7C12-329D-ED4755BB19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06FA2223-873A-FAFC-677E-E8300A5648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9D21F-327F-41DA-BF5F-B14D238001F8}" type="datetimeFigureOut">
              <a:rPr lang="it-IT" smtClean="0"/>
              <a:t>07/08/2025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FBFC7015-B030-DC35-5E00-7ED193BEBE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D3354C4D-A0AA-5129-6929-16333B3375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11EBB-B4DB-430D-B8E9-1DBDAA3AD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648400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E3133BE-2301-3974-7EFF-75A5473188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C41751E0-0B6A-95D2-7FE6-DB3780D0C9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E60EDBBA-EF08-FB41-2C47-8BFB36A68D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2F42532E-E57E-6CEE-D6AF-1F812D72B78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AA532FB5-B7E4-D419-D999-199828FF125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65B8ED32-4028-8B41-5B00-3F06D4555C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9D21F-327F-41DA-BF5F-B14D238001F8}" type="datetimeFigureOut">
              <a:rPr lang="it-IT" smtClean="0"/>
              <a:t>07/08/2025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4A2E4370-FF65-955F-DAC9-5E2A957040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FA16D73C-9341-7CAE-3B21-E6A1E76B54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11EBB-B4DB-430D-B8E9-1DBDAA3AD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108417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F4EED3B-5A15-5BB9-DABA-43D7329487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50337939-2599-1D07-D609-85060C4CBA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9D21F-327F-41DA-BF5F-B14D238001F8}" type="datetimeFigureOut">
              <a:rPr lang="it-IT" smtClean="0"/>
              <a:t>07/08/2025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7F4248F9-1667-B96E-8AB0-592633F7BC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6D4F36F1-8E98-B0D5-F355-3789348AA9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11EBB-B4DB-430D-B8E9-1DBDAA3AD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238894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7DEEFE3E-6120-1C93-1135-8EDF9031DF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9D21F-327F-41DA-BF5F-B14D238001F8}" type="datetimeFigureOut">
              <a:rPr lang="it-IT" smtClean="0"/>
              <a:t>07/08/2025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0F75C28C-E797-4812-3711-39DFCEE7B9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EE7309DD-DA8E-C3F2-1440-614FF5B4A1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11EBB-B4DB-430D-B8E9-1DBDAA3AD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097945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7F994B7-BB4D-9644-FD44-CBB346364E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9A2ED00-5B34-3E78-36D7-D71011B308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02A5B22B-49E5-ABA5-C0F1-44C55879A75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0DC55316-FD9D-AC72-1140-6907AE8015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9D21F-327F-41DA-BF5F-B14D238001F8}" type="datetimeFigureOut">
              <a:rPr lang="it-IT" smtClean="0"/>
              <a:t>07/08/2025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3A700A89-42DA-8E56-F69A-59A8FE4BA9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66AEE53E-2F08-E1C5-DD6F-FDB0AABE57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11EBB-B4DB-430D-B8E9-1DBDAA3AD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706509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60AB78C-38AC-C260-2FD7-5A9945F4F5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EF640592-7274-72E0-28FB-477B8B8A182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1D68D1A0-97CD-027B-237C-496605565B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A8B90D42-C81F-6576-CC16-A3AD394A21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9D21F-327F-41DA-BF5F-B14D238001F8}" type="datetimeFigureOut">
              <a:rPr lang="it-IT" smtClean="0"/>
              <a:t>07/08/2025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72E0C3E5-57D6-89E1-FA24-09ECB1E070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4A003371-F53E-76AA-79FF-11D1AC2FBA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11EBB-B4DB-430D-B8E9-1DBDAA3AD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37286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49EC08FA-A6FC-B759-E548-B4366E7BCC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522F8EC0-9769-5874-7E3F-086739695C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F7A4522-3937-AED5-BEF2-9582220A9EC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09D21F-327F-41DA-BF5F-B14D238001F8}" type="datetimeFigureOut">
              <a:rPr lang="it-IT" smtClean="0"/>
              <a:t>07/08/2025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56AB9D7-68A9-42B7-A289-5C09C3A3D47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04BB754A-ED67-742C-9918-B9AED9CA6B2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C11EBB-B4DB-430D-B8E9-1DBDAA3AD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884144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8" name="Connettore 1 13">
            <a:extLst>
              <a:ext uri="{FF2B5EF4-FFF2-40B4-BE49-F238E27FC236}">
                <a16:creationId xmlns:a16="http://schemas.microsoft.com/office/drawing/2014/main" id="{471B24B8-5D26-F5A0-B601-93CFA9203E5B}"/>
              </a:ext>
            </a:extLst>
          </p:cNvPr>
          <p:cNvCxnSpPr/>
          <p:nvPr/>
        </p:nvCxnSpPr>
        <p:spPr>
          <a:xfrm>
            <a:off x="3754476" y="5229200"/>
            <a:ext cx="0" cy="7200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Connettore 1 18">
            <a:extLst>
              <a:ext uri="{FF2B5EF4-FFF2-40B4-BE49-F238E27FC236}">
                <a16:creationId xmlns:a16="http://schemas.microsoft.com/office/drawing/2014/main" id="{09F9A671-750F-C2C9-EA10-916FA0BBE57F}"/>
              </a:ext>
            </a:extLst>
          </p:cNvPr>
          <p:cNvCxnSpPr>
            <a:cxnSpLocks/>
          </p:cNvCxnSpPr>
          <p:nvPr/>
        </p:nvCxnSpPr>
        <p:spPr>
          <a:xfrm>
            <a:off x="8482599" y="3429000"/>
            <a:ext cx="19137" cy="18274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9" name="Connettore 1 13">
            <a:extLst>
              <a:ext uri="{FF2B5EF4-FFF2-40B4-BE49-F238E27FC236}">
                <a16:creationId xmlns:a16="http://schemas.microsoft.com/office/drawing/2014/main" id="{471B24B8-5D26-F5A0-B601-93CFA9203E5B}"/>
              </a:ext>
            </a:extLst>
          </p:cNvPr>
          <p:cNvCxnSpPr/>
          <p:nvPr/>
        </p:nvCxnSpPr>
        <p:spPr>
          <a:xfrm>
            <a:off x="2380933" y="5229239"/>
            <a:ext cx="0" cy="7200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3" name="Connettore 1 13">
            <a:extLst>
              <a:ext uri="{FF2B5EF4-FFF2-40B4-BE49-F238E27FC236}">
                <a16:creationId xmlns:a16="http://schemas.microsoft.com/office/drawing/2014/main" id="{471B24B8-5D26-F5A0-B601-93CFA9203E5B}"/>
              </a:ext>
            </a:extLst>
          </p:cNvPr>
          <p:cNvCxnSpPr/>
          <p:nvPr/>
        </p:nvCxnSpPr>
        <p:spPr>
          <a:xfrm>
            <a:off x="5276404" y="5257756"/>
            <a:ext cx="0" cy="7200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2" name="Connettore 1 13">
            <a:extLst>
              <a:ext uri="{FF2B5EF4-FFF2-40B4-BE49-F238E27FC236}">
                <a16:creationId xmlns:a16="http://schemas.microsoft.com/office/drawing/2014/main" id="{471B24B8-5D26-F5A0-B601-93CFA9203E5B}"/>
              </a:ext>
            </a:extLst>
          </p:cNvPr>
          <p:cNvCxnSpPr>
            <a:cxnSpLocks/>
          </p:cNvCxnSpPr>
          <p:nvPr/>
        </p:nvCxnSpPr>
        <p:spPr>
          <a:xfrm>
            <a:off x="9277165" y="5229200"/>
            <a:ext cx="0" cy="3600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Connettore 1 50"/>
          <p:cNvCxnSpPr/>
          <p:nvPr/>
        </p:nvCxnSpPr>
        <p:spPr>
          <a:xfrm flipV="1">
            <a:off x="4892282" y="1875346"/>
            <a:ext cx="1260000" cy="0"/>
          </a:xfrm>
          <a:prstGeom prst="line">
            <a:avLst/>
          </a:prstGeom>
          <a:ln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Connettore 1 9"/>
          <p:cNvCxnSpPr>
            <a:cxnSpLocks/>
            <a:stCxn id="4" idx="2"/>
          </p:cNvCxnSpPr>
          <p:nvPr/>
        </p:nvCxnSpPr>
        <p:spPr>
          <a:xfrm>
            <a:off x="6115438" y="941003"/>
            <a:ext cx="0" cy="24480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Rettangolo 3"/>
          <p:cNvSpPr/>
          <p:nvPr/>
        </p:nvSpPr>
        <p:spPr>
          <a:xfrm>
            <a:off x="4786311" y="260651"/>
            <a:ext cx="2658254" cy="680355"/>
          </a:xfrm>
          <a:prstGeom prst="rect">
            <a:avLst/>
          </a:prstGeom>
          <a:solidFill>
            <a:srgbClr val="4055EE"/>
          </a:solidFill>
          <a:ln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it-IT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AMMINISTRATORE UNICO</a:t>
            </a:r>
          </a:p>
          <a:p>
            <a:pPr algn="ctr">
              <a:defRPr/>
            </a:pPr>
            <a:r>
              <a:rPr lang="it-IT" sz="16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1"/>
                </a:solidFill>
              </a:rPr>
              <a:t>Alfonso F.M. ANDRETTA</a:t>
            </a:r>
          </a:p>
        </p:txBody>
      </p:sp>
      <p:cxnSp>
        <p:nvCxnSpPr>
          <p:cNvPr id="3" name="Connettore 1 2"/>
          <p:cNvCxnSpPr/>
          <p:nvPr/>
        </p:nvCxnSpPr>
        <p:spPr>
          <a:xfrm>
            <a:off x="6971243" y="2762991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nettore 1 23"/>
          <p:cNvCxnSpPr/>
          <p:nvPr/>
        </p:nvCxnSpPr>
        <p:spPr>
          <a:xfrm flipV="1">
            <a:off x="4928282" y="1361505"/>
            <a:ext cx="2448000" cy="0"/>
          </a:xfrm>
          <a:prstGeom prst="line">
            <a:avLst/>
          </a:prstGeom>
          <a:ln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7" name="Elaborazione alternativa 19"/>
          <p:cNvSpPr>
            <a:spLocks noChangeArrowheads="1"/>
          </p:cNvSpPr>
          <p:nvPr/>
        </p:nvSpPr>
        <p:spPr bwMode="auto">
          <a:xfrm>
            <a:off x="7284006" y="1140049"/>
            <a:ext cx="1764323" cy="442912"/>
          </a:xfrm>
          <a:prstGeom prst="flowChartAlternateProcess">
            <a:avLst/>
          </a:prstGeom>
          <a:solidFill>
            <a:schemeClr val="accent1">
              <a:lumMod val="60000"/>
              <a:lumOff val="40000"/>
            </a:schemeClr>
          </a:solidFill>
          <a:ln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91423" tIns="45712" rIns="91423" bIns="45712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301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301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301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301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301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it-IT" altLang="it-IT" sz="1200" b="1" dirty="0">
                <a:solidFill>
                  <a:schemeClr val="bg1"/>
                </a:solidFill>
                <a:latin typeface="+mj-lt"/>
              </a:rPr>
              <a:t>Area di Staff</a:t>
            </a:r>
          </a:p>
        </p:txBody>
      </p:sp>
      <p:sp>
        <p:nvSpPr>
          <p:cNvPr id="79" name="Elaborazione alternativa 78"/>
          <p:cNvSpPr>
            <a:spLocks noChangeArrowheads="1"/>
          </p:cNvSpPr>
          <p:nvPr/>
        </p:nvSpPr>
        <p:spPr bwMode="auto">
          <a:xfrm>
            <a:off x="3063663" y="5656815"/>
            <a:ext cx="1212288" cy="720000"/>
          </a:xfrm>
          <a:prstGeom prst="flowChartAlternateProcess">
            <a:avLst/>
          </a:prstGeom>
          <a:solidFill>
            <a:srgbClr val="4055EE"/>
          </a:solidFill>
          <a:ln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3" tIns="45712" rIns="91423" bIns="0" anchor="b"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301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301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301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301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301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Aft>
                <a:spcPts val="600"/>
              </a:spcAft>
              <a:defRPr/>
            </a:pPr>
            <a:r>
              <a:rPr lang="it-IT" sz="1000" b="1" dirty="0">
                <a:solidFill>
                  <a:schemeClr val="bg1"/>
                </a:solidFill>
                <a:latin typeface="+mj-lt"/>
              </a:rPr>
              <a:t>Direzione Operativa</a:t>
            </a:r>
          </a:p>
          <a:p>
            <a:pPr algn="ctr">
              <a:spcAft>
                <a:spcPts val="600"/>
              </a:spcAft>
              <a:defRPr/>
            </a:pPr>
            <a:endParaRPr lang="it-IT" sz="1000" b="1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83" name="Elaborazione alternativa 82"/>
          <p:cNvSpPr>
            <a:spLocks noChangeArrowheads="1"/>
          </p:cNvSpPr>
          <p:nvPr/>
        </p:nvSpPr>
        <p:spPr bwMode="auto">
          <a:xfrm>
            <a:off x="4367808" y="5670941"/>
            <a:ext cx="1273386" cy="720000"/>
          </a:xfrm>
          <a:prstGeom prst="flowChartAlternateProcess">
            <a:avLst/>
          </a:prstGeom>
          <a:solidFill>
            <a:srgbClr val="4055EE"/>
          </a:solidFill>
          <a:ln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3" tIns="45712" rIns="91423" bIns="45712" anchor="ctr"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301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301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301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301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301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defRPr/>
            </a:pPr>
            <a:r>
              <a:rPr lang="it-IT" sz="1000" b="1" dirty="0">
                <a:solidFill>
                  <a:schemeClr val="bg1"/>
                </a:solidFill>
                <a:latin typeface="+mj-lt"/>
              </a:rPr>
              <a:t>Direzione Progettazione ed Energia</a:t>
            </a:r>
          </a:p>
        </p:txBody>
      </p:sp>
      <p:sp>
        <p:nvSpPr>
          <p:cNvPr id="86" name="Elaborazione alternativa 85"/>
          <p:cNvSpPr>
            <a:spLocks noChangeArrowheads="1"/>
          </p:cNvSpPr>
          <p:nvPr/>
        </p:nvSpPr>
        <p:spPr bwMode="auto">
          <a:xfrm>
            <a:off x="7005894" y="5589200"/>
            <a:ext cx="1231793" cy="720000"/>
          </a:xfrm>
          <a:prstGeom prst="flowChartAlternateProcess">
            <a:avLst/>
          </a:prstGeom>
          <a:solidFill>
            <a:srgbClr val="4055EE"/>
          </a:solidFill>
          <a:ln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3" tIns="45712" rIns="91423" bIns="45712" anchor="ctr"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301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301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301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301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301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defRPr/>
            </a:pPr>
            <a:r>
              <a:rPr lang="it-IT" sz="1000" b="1" dirty="0">
                <a:solidFill>
                  <a:schemeClr val="bg1"/>
                </a:solidFill>
                <a:latin typeface="+mj-lt"/>
              </a:rPr>
              <a:t>Direzione </a:t>
            </a:r>
            <a:r>
              <a:rPr lang="it-IT" sz="1000" b="1" dirty="0" err="1">
                <a:solidFill>
                  <a:schemeClr val="bg1"/>
                </a:solidFill>
                <a:latin typeface="+mj-lt"/>
              </a:rPr>
              <a:t>Amm</a:t>
            </a:r>
            <a:r>
              <a:rPr lang="it-IT" sz="1000" b="1" dirty="0">
                <a:solidFill>
                  <a:schemeClr val="bg1"/>
                </a:solidFill>
                <a:latin typeface="+mj-lt"/>
              </a:rPr>
              <a:t>.</a:t>
            </a:r>
          </a:p>
          <a:p>
            <a:pPr algn="ctr">
              <a:defRPr/>
            </a:pPr>
            <a:r>
              <a:rPr lang="it-IT" sz="1000" b="1" dirty="0">
                <a:solidFill>
                  <a:schemeClr val="bg1"/>
                </a:solidFill>
                <a:latin typeface="+mj-lt"/>
              </a:rPr>
              <a:t>e Finanza </a:t>
            </a:r>
          </a:p>
        </p:txBody>
      </p:sp>
      <p:sp>
        <p:nvSpPr>
          <p:cNvPr id="89" name="Elaborazione alternativa 88"/>
          <p:cNvSpPr>
            <a:spLocks noChangeArrowheads="1"/>
          </p:cNvSpPr>
          <p:nvPr/>
        </p:nvSpPr>
        <p:spPr bwMode="auto">
          <a:xfrm>
            <a:off x="8727512" y="5589200"/>
            <a:ext cx="1260000" cy="720000"/>
          </a:xfrm>
          <a:prstGeom prst="flowChartAlternateProcess">
            <a:avLst/>
          </a:prstGeom>
          <a:solidFill>
            <a:srgbClr val="4055EE"/>
          </a:solidFill>
          <a:ln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3" tIns="45712" rIns="91423" bIns="45712" anchor="ctr"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301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301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301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301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301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defRPr/>
            </a:pPr>
            <a:r>
              <a:rPr lang="it-IT" sz="1000" b="1" dirty="0">
                <a:solidFill>
                  <a:schemeClr val="bg1"/>
                </a:solidFill>
                <a:latin typeface="+mj-lt"/>
              </a:rPr>
              <a:t>Direzione Commerciale</a:t>
            </a:r>
          </a:p>
        </p:txBody>
      </p:sp>
      <p:sp>
        <p:nvSpPr>
          <p:cNvPr id="55" name="Elaborazione alternativa 19"/>
          <p:cNvSpPr>
            <a:spLocks noChangeArrowheads="1"/>
          </p:cNvSpPr>
          <p:nvPr/>
        </p:nvSpPr>
        <p:spPr bwMode="auto">
          <a:xfrm>
            <a:off x="1834486" y="4480266"/>
            <a:ext cx="1560635" cy="349250"/>
          </a:xfrm>
          <a:prstGeom prst="flowChartAlternateProcess">
            <a:avLst/>
          </a:prstGeom>
          <a:solidFill>
            <a:schemeClr val="accent1">
              <a:lumMod val="60000"/>
              <a:lumOff val="40000"/>
            </a:schemeClr>
          </a:solidFill>
          <a:ln w="25400" cmpd="tri" algn="ctr">
            <a:solidFill>
              <a:schemeClr val="bg1"/>
            </a:solidFill>
            <a:miter lim="800000"/>
            <a:headEnd/>
            <a:tailEnd/>
          </a:ln>
          <a:effectLst>
            <a:outerShdw blurRad="50800" dist="38100" dir="2700000" algn="tl" rotWithShape="0">
              <a:srgbClr val="000000">
                <a:alpha val="39999"/>
              </a:srgbClr>
            </a:outerShdw>
          </a:effectLst>
        </p:spPr>
        <p:txBody>
          <a:bodyPr lIns="91423" tIns="45712" rIns="91423" bIns="45712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301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301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301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301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301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it-IT" altLang="it-IT" sz="1200" b="1" dirty="0">
                <a:solidFill>
                  <a:schemeClr val="bg1"/>
                </a:solidFill>
                <a:latin typeface="+mj-lt"/>
              </a:rPr>
              <a:t>Area di Staff</a:t>
            </a:r>
          </a:p>
        </p:txBody>
      </p:sp>
      <p:cxnSp>
        <p:nvCxnSpPr>
          <p:cNvPr id="56" name="Connettore 1 40"/>
          <p:cNvCxnSpPr>
            <a:cxnSpLocks/>
            <a:endCxn id="55" idx="3"/>
          </p:cNvCxnSpPr>
          <p:nvPr/>
        </p:nvCxnSpPr>
        <p:spPr>
          <a:xfrm>
            <a:off x="3376069" y="4651719"/>
            <a:ext cx="19050" cy="3175"/>
          </a:xfrm>
          <a:prstGeom prst="line">
            <a:avLst/>
          </a:prstGeom>
          <a:ln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4" name="Elaborazione alternativa 19"/>
          <p:cNvSpPr>
            <a:spLocks noChangeArrowheads="1"/>
          </p:cNvSpPr>
          <p:nvPr/>
        </p:nvSpPr>
        <p:spPr bwMode="auto">
          <a:xfrm>
            <a:off x="3143672" y="1124746"/>
            <a:ext cx="1788004" cy="441895"/>
          </a:xfrm>
          <a:prstGeom prst="flowChartAlternateProcess">
            <a:avLst/>
          </a:prstGeom>
          <a:solidFill>
            <a:schemeClr val="accent1">
              <a:lumMod val="60000"/>
              <a:lumOff val="40000"/>
            </a:schemeClr>
          </a:solidFill>
          <a:ln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91423" tIns="45712" rIns="91423" bIns="45712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301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301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301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301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301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it-IT" altLang="it-IT" sz="1200" b="1" dirty="0">
                <a:solidFill>
                  <a:schemeClr val="bg1"/>
                </a:solidFill>
                <a:latin typeface="+mj-lt"/>
              </a:rPr>
              <a:t>R.S.P.P.</a:t>
            </a:r>
          </a:p>
        </p:txBody>
      </p:sp>
      <p:sp>
        <p:nvSpPr>
          <p:cNvPr id="73" name="Elaborazione alternativa 19"/>
          <p:cNvSpPr>
            <a:spLocks noChangeArrowheads="1"/>
          </p:cNvSpPr>
          <p:nvPr/>
        </p:nvSpPr>
        <p:spPr bwMode="auto">
          <a:xfrm>
            <a:off x="6590246" y="4480268"/>
            <a:ext cx="1708638" cy="360363"/>
          </a:xfrm>
          <a:prstGeom prst="flowChartAlternateProcess">
            <a:avLst/>
          </a:prstGeom>
          <a:solidFill>
            <a:schemeClr val="accent1">
              <a:lumMod val="60000"/>
              <a:lumOff val="40000"/>
            </a:schemeClr>
          </a:solidFill>
          <a:ln w="25400" cmpd="tri" algn="ctr">
            <a:solidFill>
              <a:schemeClr val="bg1"/>
            </a:solidFill>
            <a:miter lim="800000"/>
            <a:headEnd/>
            <a:tailEnd/>
          </a:ln>
          <a:effectLst>
            <a:outerShdw blurRad="50800" dist="38100" dir="2700000" algn="tl" rotWithShape="0">
              <a:srgbClr val="000000">
                <a:alpha val="39999"/>
              </a:srgbClr>
            </a:outerShdw>
          </a:effectLst>
        </p:spPr>
        <p:txBody>
          <a:bodyPr lIns="91423" tIns="45712" rIns="91423" bIns="45712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301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301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301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301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301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it-IT" altLang="it-IT" sz="1100" b="1" dirty="0">
                <a:solidFill>
                  <a:schemeClr val="bg1"/>
                </a:solidFill>
                <a:latin typeface="+mj-lt"/>
              </a:rPr>
              <a:t>Area Sistemi Informativi</a:t>
            </a:r>
          </a:p>
        </p:txBody>
      </p:sp>
      <p:sp>
        <p:nvSpPr>
          <p:cNvPr id="48" name="Elaborazione alternativa 47"/>
          <p:cNvSpPr>
            <a:spLocks noChangeArrowheads="1"/>
          </p:cNvSpPr>
          <p:nvPr/>
        </p:nvSpPr>
        <p:spPr bwMode="auto">
          <a:xfrm>
            <a:off x="1691663" y="5656815"/>
            <a:ext cx="1180767" cy="720000"/>
          </a:xfrm>
          <a:prstGeom prst="flowChartAlternateProcess">
            <a:avLst/>
          </a:prstGeom>
          <a:solidFill>
            <a:srgbClr val="4055EE"/>
          </a:solidFill>
          <a:ln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3" tIns="45712" rIns="91423" bIns="45712" anchor="ctr"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301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301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301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301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301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defRPr/>
            </a:pPr>
            <a:r>
              <a:rPr lang="it-IT" sz="1000" b="1" dirty="0">
                <a:solidFill>
                  <a:schemeClr val="bg1"/>
                </a:solidFill>
                <a:latin typeface="+mj-lt"/>
              </a:rPr>
              <a:t>Direzione Vigilanza Igienica</a:t>
            </a:r>
          </a:p>
        </p:txBody>
      </p:sp>
      <p:cxnSp>
        <p:nvCxnSpPr>
          <p:cNvPr id="5" name="Connettore 1 13">
            <a:extLst>
              <a:ext uri="{FF2B5EF4-FFF2-40B4-BE49-F238E27FC236}">
                <a16:creationId xmlns:a16="http://schemas.microsoft.com/office/drawing/2014/main" id="{471B24B8-5D26-F5A0-B601-93CFA9203E5B}"/>
              </a:ext>
            </a:extLst>
          </p:cNvPr>
          <p:cNvCxnSpPr>
            <a:cxnSpLocks/>
          </p:cNvCxnSpPr>
          <p:nvPr/>
        </p:nvCxnSpPr>
        <p:spPr>
          <a:xfrm>
            <a:off x="3754476" y="3428999"/>
            <a:ext cx="0" cy="178292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Connettore 1 15">
            <a:extLst>
              <a:ext uri="{FF2B5EF4-FFF2-40B4-BE49-F238E27FC236}">
                <a16:creationId xmlns:a16="http://schemas.microsoft.com/office/drawing/2014/main" id="{F1FBB878-9507-ECDD-B81D-823C31E6B06F}"/>
              </a:ext>
            </a:extLst>
          </p:cNvPr>
          <p:cNvCxnSpPr/>
          <p:nvPr/>
        </p:nvCxnSpPr>
        <p:spPr>
          <a:xfrm>
            <a:off x="3720320" y="3410930"/>
            <a:ext cx="47880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Elaborazione alternativa 10">
            <a:extLst>
              <a:ext uri="{FF2B5EF4-FFF2-40B4-BE49-F238E27FC236}">
                <a16:creationId xmlns:a16="http://schemas.microsoft.com/office/drawing/2014/main" id="{192111DC-9501-C2A2-892C-A1486312D9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98234" y="3502761"/>
            <a:ext cx="1844461" cy="653754"/>
          </a:xfrm>
          <a:prstGeom prst="flowChartAlternateProcess">
            <a:avLst/>
          </a:prstGeom>
          <a:solidFill>
            <a:srgbClr val="4055EE"/>
          </a:solidFill>
          <a:ln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3" tIns="45712" rIns="91423" bIns="45712" anchor="ctr"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301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301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301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301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301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defRPr/>
            </a:pPr>
            <a:r>
              <a:rPr lang="it-IT" sz="1100" b="1" dirty="0">
                <a:solidFill>
                  <a:schemeClr val="bg1"/>
                </a:solidFill>
                <a:latin typeface="+mj-lt"/>
              </a:rPr>
              <a:t>Direzione  Area Tecnica</a:t>
            </a:r>
          </a:p>
        </p:txBody>
      </p:sp>
      <p:sp>
        <p:nvSpPr>
          <p:cNvPr id="12" name="Elaborazione alternativa 11">
            <a:extLst>
              <a:ext uri="{FF2B5EF4-FFF2-40B4-BE49-F238E27FC236}">
                <a16:creationId xmlns:a16="http://schemas.microsoft.com/office/drawing/2014/main" id="{E03E4F9F-B9DE-F5A0-E2B6-2EC09E09AD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33658" y="3521186"/>
            <a:ext cx="1809750" cy="635331"/>
          </a:xfrm>
          <a:prstGeom prst="flowChartAlternateProcess">
            <a:avLst/>
          </a:prstGeom>
          <a:solidFill>
            <a:srgbClr val="4055EE"/>
          </a:solidFill>
          <a:ln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3" tIns="45712" rIns="91423" bIns="45712" anchor="ctr"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301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301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301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301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301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defRPr/>
            </a:pPr>
            <a:r>
              <a:rPr lang="it-IT" sz="1100" b="1" dirty="0">
                <a:solidFill>
                  <a:schemeClr val="bg1"/>
                </a:solidFill>
                <a:latin typeface="+mj-lt"/>
              </a:rPr>
              <a:t>Direzione  Area Amministrativa</a:t>
            </a:r>
          </a:p>
        </p:txBody>
      </p:sp>
      <p:sp>
        <p:nvSpPr>
          <p:cNvPr id="50" name="Elaborazione alternativa 19"/>
          <p:cNvSpPr>
            <a:spLocks noChangeArrowheads="1"/>
          </p:cNvSpPr>
          <p:nvPr/>
        </p:nvSpPr>
        <p:spPr bwMode="auto">
          <a:xfrm>
            <a:off x="3155678" y="1653751"/>
            <a:ext cx="1788004" cy="441895"/>
          </a:xfrm>
          <a:prstGeom prst="flowChartAlternateProcess">
            <a:avLst/>
          </a:prstGeom>
          <a:solidFill>
            <a:schemeClr val="accent1">
              <a:lumMod val="60000"/>
              <a:lumOff val="40000"/>
            </a:schemeClr>
          </a:solidFill>
          <a:ln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91423" tIns="45712" rIns="91423" bIns="45712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301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301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301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301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301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it-IT" altLang="it-IT" sz="1200" b="1" dirty="0">
                <a:solidFill>
                  <a:schemeClr val="bg1"/>
                </a:solidFill>
                <a:latin typeface="+mj-lt"/>
              </a:rPr>
              <a:t>D.P.O.</a:t>
            </a:r>
          </a:p>
        </p:txBody>
      </p:sp>
      <p:sp>
        <p:nvSpPr>
          <p:cNvPr id="53" name="Elaborazione alternativa 52">
            <a:extLst>
              <a:ext uri="{FF2B5EF4-FFF2-40B4-BE49-F238E27FC236}">
                <a16:creationId xmlns:a16="http://schemas.microsoft.com/office/drawing/2014/main" id="{E03E4F9F-B9DE-F5A0-E2B6-2EC09E09AD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84006" y="1681673"/>
            <a:ext cx="1809750" cy="495517"/>
          </a:xfrm>
          <a:prstGeom prst="flowChartAlternateProcess">
            <a:avLst/>
          </a:prstGeom>
          <a:solidFill>
            <a:srgbClr val="4055EE"/>
          </a:solidFill>
          <a:ln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3" tIns="45712" rIns="91423" bIns="45712" anchor="ctr"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301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301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301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301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301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defRPr/>
            </a:pPr>
            <a:r>
              <a:rPr lang="it-IT" sz="1100" b="1" dirty="0">
                <a:solidFill>
                  <a:schemeClr val="bg1"/>
                </a:solidFill>
                <a:latin typeface="+mj-lt"/>
              </a:rPr>
              <a:t>Direzione  Risorse Umane</a:t>
            </a:r>
          </a:p>
        </p:txBody>
      </p:sp>
      <p:cxnSp>
        <p:nvCxnSpPr>
          <p:cNvPr id="58" name="Connettore 1 15">
            <a:extLst>
              <a:ext uri="{FF2B5EF4-FFF2-40B4-BE49-F238E27FC236}">
                <a16:creationId xmlns:a16="http://schemas.microsoft.com/office/drawing/2014/main" id="{F1FBB878-9507-ECDD-B81D-823C31E6B06F}"/>
              </a:ext>
            </a:extLst>
          </p:cNvPr>
          <p:cNvCxnSpPr>
            <a:cxnSpLocks/>
          </p:cNvCxnSpPr>
          <p:nvPr/>
        </p:nvCxnSpPr>
        <p:spPr>
          <a:xfrm>
            <a:off x="2358258" y="5231733"/>
            <a:ext cx="2918146" cy="2475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Connettore 1 15">
            <a:extLst>
              <a:ext uri="{FF2B5EF4-FFF2-40B4-BE49-F238E27FC236}">
                <a16:creationId xmlns:a16="http://schemas.microsoft.com/office/drawing/2014/main" id="{F1FBB878-9507-ECDD-B81D-823C31E6B06F}"/>
              </a:ext>
            </a:extLst>
          </p:cNvPr>
          <p:cNvCxnSpPr>
            <a:cxnSpLocks/>
          </p:cNvCxnSpPr>
          <p:nvPr/>
        </p:nvCxnSpPr>
        <p:spPr>
          <a:xfrm>
            <a:off x="8508320" y="5229200"/>
            <a:ext cx="768845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" name="Connettore 1 50">
            <a:extLst>
              <a:ext uri="{FF2B5EF4-FFF2-40B4-BE49-F238E27FC236}">
                <a16:creationId xmlns:a16="http://schemas.microsoft.com/office/drawing/2014/main" id="{C0F11E41-8190-F8B6-41A5-6E7988D0569F}"/>
              </a:ext>
            </a:extLst>
          </p:cNvPr>
          <p:cNvCxnSpPr/>
          <p:nvPr/>
        </p:nvCxnSpPr>
        <p:spPr>
          <a:xfrm flipV="1">
            <a:off x="6114320" y="1874697"/>
            <a:ext cx="1260000" cy="0"/>
          </a:xfrm>
          <a:prstGeom prst="line">
            <a:avLst/>
          </a:prstGeom>
          <a:ln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Elaborazione alternativa 19">
            <a:extLst>
              <a:ext uri="{FF2B5EF4-FFF2-40B4-BE49-F238E27FC236}">
                <a16:creationId xmlns:a16="http://schemas.microsoft.com/office/drawing/2014/main" id="{BD3B4709-0673-19AE-57A2-BBB33D4985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18890" y="4733355"/>
            <a:ext cx="1510008" cy="426468"/>
          </a:xfrm>
          <a:prstGeom prst="flowChartAlternateProcess">
            <a:avLst/>
          </a:prstGeom>
          <a:solidFill>
            <a:schemeClr val="accent1">
              <a:lumMod val="60000"/>
              <a:lumOff val="40000"/>
            </a:schemeClr>
          </a:solidFill>
          <a:ln w="25400" cmpd="tri" algn="ctr">
            <a:solidFill>
              <a:schemeClr val="bg1"/>
            </a:solidFill>
            <a:miter lim="800000"/>
            <a:headEnd/>
            <a:tailEnd/>
          </a:ln>
          <a:effectLst>
            <a:outerShdw blurRad="50800" dist="38100" dir="2700000" algn="tl" rotWithShape="0">
              <a:srgbClr val="000000">
                <a:alpha val="39999"/>
              </a:srgbClr>
            </a:outerShdw>
          </a:effectLst>
        </p:spPr>
        <p:txBody>
          <a:bodyPr lIns="91423" tIns="45712" rIns="91423" bIns="45712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301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301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301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301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301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it-IT" altLang="it-IT" sz="1000" b="1" dirty="0">
                <a:solidFill>
                  <a:schemeClr val="bg1"/>
                </a:solidFill>
                <a:latin typeface="+mj-lt"/>
              </a:rPr>
              <a:t>Area  supporto tematiche ambientali</a:t>
            </a:r>
          </a:p>
        </p:txBody>
      </p:sp>
      <p:sp>
        <p:nvSpPr>
          <p:cNvPr id="17" name="Elaborazione alternativa 19">
            <a:extLst>
              <a:ext uri="{FF2B5EF4-FFF2-40B4-BE49-F238E27FC236}">
                <a16:creationId xmlns:a16="http://schemas.microsoft.com/office/drawing/2014/main" id="{8B314AFF-4340-7A52-596A-852BFD52A3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77222" y="4459193"/>
            <a:ext cx="1708638" cy="360363"/>
          </a:xfrm>
          <a:prstGeom prst="flowChartAlternateProcess">
            <a:avLst/>
          </a:prstGeom>
          <a:solidFill>
            <a:schemeClr val="accent1">
              <a:lumMod val="60000"/>
              <a:lumOff val="40000"/>
            </a:schemeClr>
          </a:solidFill>
          <a:ln w="25400" cmpd="tri" algn="ctr">
            <a:solidFill>
              <a:schemeClr val="bg1"/>
            </a:solidFill>
            <a:miter lim="800000"/>
            <a:headEnd/>
            <a:tailEnd/>
          </a:ln>
          <a:effectLst>
            <a:outerShdw blurRad="50800" dist="38100" dir="2700000" algn="tl" rotWithShape="0">
              <a:srgbClr val="000000">
                <a:alpha val="39999"/>
              </a:srgbClr>
            </a:outerShdw>
          </a:effectLst>
        </p:spPr>
        <p:txBody>
          <a:bodyPr lIns="91423" tIns="45712" rIns="91423" bIns="45712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301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301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301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301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301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it-IT" altLang="it-IT" sz="1100" b="1" dirty="0">
                <a:solidFill>
                  <a:schemeClr val="bg1"/>
                </a:solidFill>
                <a:latin typeface="+mj-lt"/>
              </a:rPr>
              <a:t>Area di Staff</a:t>
            </a:r>
          </a:p>
          <a:p>
            <a:pPr algn="ctr" eaLnBrk="1" hangingPunct="1">
              <a:defRPr/>
            </a:pPr>
            <a:r>
              <a:rPr lang="it-IT" altLang="it-IT" sz="1100" b="1" dirty="0">
                <a:solidFill>
                  <a:schemeClr val="bg1"/>
                </a:solidFill>
                <a:latin typeface="+mj-lt"/>
              </a:rPr>
              <a:t>)</a:t>
            </a:r>
          </a:p>
        </p:txBody>
      </p:sp>
      <p:cxnSp>
        <p:nvCxnSpPr>
          <p:cNvPr id="19" name="Connettore 1 15">
            <a:extLst>
              <a:ext uri="{FF2B5EF4-FFF2-40B4-BE49-F238E27FC236}">
                <a16:creationId xmlns:a16="http://schemas.microsoft.com/office/drawing/2014/main" id="{C4C53207-3E50-A818-9EB9-8105C77E3479}"/>
              </a:ext>
            </a:extLst>
          </p:cNvPr>
          <p:cNvCxnSpPr>
            <a:cxnSpLocks/>
          </p:cNvCxnSpPr>
          <p:nvPr/>
        </p:nvCxnSpPr>
        <p:spPr>
          <a:xfrm>
            <a:off x="3720320" y="4990756"/>
            <a:ext cx="364885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Connettore 1 15">
            <a:extLst>
              <a:ext uri="{FF2B5EF4-FFF2-40B4-BE49-F238E27FC236}">
                <a16:creationId xmlns:a16="http://schemas.microsoft.com/office/drawing/2014/main" id="{386F8D0C-4CDC-7768-6E07-86480838B08B}"/>
              </a:ext>
            </a:extLst>
          </p:cNvPr>
          <p:cNvCxnSpPr>
            <a:cxnSpLocks/>
          </p:cNvCxnSpPr>
          <p:nvPr/>
        </p:nvCxnSpPr>
        <p:spPr>
          <a:xfrm>
            <a:off x="8501736" y="4654891"/>
            <a:ext cx="103513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Connettore 1 15">
            <a:extLst>
              <a:ext uri="{FF2B5EF4-FFF2-40B4-BE49-F238E27FC236}">
                <a16:creationId xmlns:a16="http://schemas.microsoft.com/office/drawing/2014/main" id="{C381D352-31A1-171A-ACC4-D541EA42DDAB}"/>
              </a:ext>
            </a:extLst>
          </p:cNvPr>
          <p:cNvCxnSpPr>
            <a:cxnSpLocks/>
          </p:cNvCxnSpPr>
          <p:nvPr/>
        </p:nvCxnSpPr>
        <p:spPr>
          <a:xfrm flipV="1">
            <a:off x="8361944" y="4644575"/>
            <a:ext cx="191548" cy="714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Connettore 1 15">
            <a:extLst>
              <a:ext uri="{FF2B5EF4-FFF2-40B4-BE49-F238E27FC236}">
                <a16:creationId xmlns:a16="http://schemas.microsoft.com/office/drawing/2014/main" id="{F5268E08-7A37-CFAA-EF30-1928EF2FCB50}"/>
              </a:ext>
            </a:extLst>
          </p:cNvPr>
          <p:cNvCxnSpPr>
            <a:cxnSpLocks/>
          </p:cNvCxnSpPr>
          <p:nvPr/>
        </p:nvCxnSpPr>
        <p:spPr>
          <a:xfrm>
            <a:off x="3427945" y="4660448"/>
            <a:ext cx="342021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Elaborazione alternativa 19">
            <a:extLst>
              <a:ext uri="{FF2B5EF4-FFF2-40B4-BE49-F238E27FC236}">
                <a16:creationId xmlns:a16="http://schemas.microsoft.com/office/drawing/2014/main" id="{00CF3D52-1079-3695-81BB-386A55F0F8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84601" y="4228176"/>
            <a:ext cx="1610124" cy="360363"/>
          </a:xfrm>
          <a:prstGeom prst="flowChartAlternateProcess">
            <a:avLst/>
          </a:prstGeom>
          <a:solidFill>
            <a:schemeClr val="accent1">
              <a:lumMod val="60000"/>
              <a:lumOff val="40000"/>
            </a:schemeClr>
          </a:solidFill>
          <a:ln w="25400" cmpd="tri" algn="ctr">
            <a:solidFill>
              <a:schemeClr val="bg1"/>
            </a:solidFill>
            <a:miter lim="800000"/>
            <a:headEnd/>
            <a:tailEnd/>
          </a:ln>
          <a:effectLst>
            <a:outerShdw blurRad="50800" dist="38100" dir="2700000" algn="tl" rotWithShape="0">
              <a:srgbClr val="000000">
                <a:alpha val="39999"/>
              </a:srgbClr>
            </a:outerShdw>
          </a:effectLst>
        </p:spPr>
        <p:txBody>
          <a:bodyPr lIns="91423" tIns="45712" rIns="91423" bIns="45712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301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301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301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301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301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it-IT" altLang="it-IT" sz="1100" b="1" dirty="0">
                <a:solidFill>
                  <a:schemeClr val="bg1"/>
                </a:solidFill>
                <a:latin typeface="+mj-lt"/>
              </a:rPr>
              <a:t>Area </a:t>
            </a:r>
            <a:r>
              <a:rPr lang="it-IT" altLang="it-IT" sz="1100" b="1" dirty="0" err="1">
                <a:solidFill>
                  <a:schemeClr val="bg1"/>
                </a:solidFill>
                <a:latin typeface="+mj-lt"/>
              </a:rPr>
              <a:t>Coord</a:t>
            </a:r>
            <a:r>
              <a:rPr lang="it-IT" altLang="it-IT" sz="1100" b="1" dirty="0">
                <a:solidFill>
                  <a:schemeClr val="bg1"/>
                </a:solidFill>
                <a:latin typeface="+mj-lt"/>
              </a:rPr>
              <a:t>. Attività Progettazione</a:t>
            </a:r>
          </a:p>
        </p:txBody>
      </p:sp>
      <p:cxnSp>
        <p:nvCxnSpPr>
          <p:cNvPr id="28" name="Connettore 1 15">
            <a:extLst>
              <a:ext uri="{FF2B5EF4-FFF2-40B4-BE49-F238E27FC236}">
                <a16:creationId xmlns:a16="http://schemas.microsoft.com/office/drawing/2014/main" id="{BCE6DB06-8A7D-EDAA-E4A2-2AA9216DE031}"/>
              </a:ext>
            </a:extLst>
          </p:cNvPr>
          <p:cNvCxnSpPr>
            <a:cxnSpLocks/>
          </p:cNvCxnSpPr>
          <p:nvPr/>
        </p:nvCxnSpPr>
        <p:spPr>
          <a:xfrm>
            <a:off x="3769966" y="4479904"/>
            <a:ext cx="245557" cy="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Elaborazione alternativa 19">
            <a:extLst>
              <a:ext uri="{FF2B5EF4-FFF2-40B4-BE49-F238E27FC236}">
                <a16:creationId xmlns:a16="http://schemas.microsoft.com/office/drawing/2014/main" id="{FBD8B430-ED1F-5248-808D-74A3401EA0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57743" y="2179829"/>
            <a:ext cx="1764323" cy="442912"/>
          </a:xfrm>
          <a:prstGeom prst="flowChartAlternateProcess">
            <a:avLst/>
          </a:prstGeom>
          <a:solidFill>
            <a:schemeClr val="accent1">
              <a:lumMod val="60000"/>
              <a:lumOff val="40000"/>
            </a:schemeClr>
          </a:solidFill>
          <a:ln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91423" tIns="45712" rIns="91423" bIns="45712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301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301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301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301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301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it-IT" altLang="it-IT" sz="1000" b="1" dirty="0">
                <a:solidFill>
                  <a:schemeClr val="bg1"/>
                </a:solidFill>
                <a:latin typeface="+mj-lt"/>
              </a:rPr>
              <a:t>Area Controllo di Gestione</a:t>
            </a:r>
          </a:p>
        </p:txBody>
      </p:sp>
      <p:cxnSp>
        <p:nvCxnSpPr>
          <p:cNvPr id="14" name="Connettore 1 50">
            <a:extLst>
              <a:ext uri="{FF2B5EF4-FFF2-40B4-BE49-F238E27FC236}">
                <a16:creationId xmlns:a16="http://schemas.microsoft.com/office/drawing/2014/main" id="{365C14CF-D1D4-B4FF-4909-B65ABE1A5A61}"/>
              </a:ext>
            </a:extLst>
          </p:cNvPr>
          <p:cNvCxnSpPr/>
          <p:nvPr/>
        </p:nvCxnSpPr>
        <p:spPr>
          <a:xfrm flipV="1">
            <a:off x="4943682" y="2401285"/>
            <a:ext cx="1260000" cy="0"/>
          </a:xfrm>
          <a:prstGeom prst="line">
            <a:avLst/>
          </a:prstGeom>
          <a:ln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Elaborazione alternativa 19">
            <a:extLst>
              <a:ext uri="{FF2B5EF4-FFF2-40B4-BE49-F238E27FC236}">
                <a16:creationId xmlns:a16="http://schemas.microsoft.com/office/drawing/2014/main" id="{4B407954-A73D-4B4F-E3DF-BC16CFB97D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67519" y="2718160"/>
            <a:ext cx="1764323" cy="442912"/>
          </a:xfrm>
          <a:prstGeom prst="flowChartAlternateProcess">
            <a:avLst/>
          </a:prstGeom>
          <a:solidFill>
            <a:schemeClr val="accent1">
              <a:lumMod val="60000"/>
              <a:lumOff val="40000"/>
            </a:schemeClr>
          </a:solidFill>
          <a:ln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91423" tIns="45712" rIns="91423" bIns="45712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301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301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301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301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301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it-IT" altLang="it-IT" sz="1200" b="1" dirty="0">
                <a:solidFill>
                  <a:schemeClr val="bg1"/>
                </a:solidFill>
                <a:latin typeface="+mj-lt"/>
              </a:rPr>
              <a:t>R.P.C.T.</a:t>
            </a:r>
          </a:p>
        </p:txBody>
      </p:sp>
      <p:cxnSp>
        <p:nvCxnSpPr>
          <p:cNvPr id="27" name="Connettore 1 50">
            <a:extLst>
              <a:ext uri="{FF2B5EF4-FFF2-40B4-BE49-F238E27FC236}">
                <a16:creationId xmlns:a16="http://schemas.microsoft.com/office/drawing/2014/main" id="{74FA9A30-72E7-E9F2-01F9-2EFEE5A4519C}"/>
              </a:ext>
            </a:extLst>
          </p:cNvPr>
          <p:cNvCxnSpPr>
            <a:cxnSpLocks/>
          </p:cNvCxnSpPr>
          <p:nvPr/>
        </p:nvCxnSpPr>
        <p:spPr>
          <a:xfrm>
            <a:off x="4964726" y="2939616"/>
            <a:ext cx="1187557" cy="0"/>
          </a:xfrm>
          <a:prstGeom prst="line">
            <a:avLst/>
          </a:prstGeom>
          <a:ln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Connettore 1 50">
            <a:extLst>
              <a:ext uri="{FF2B5EF4-FFF2-40B4-BE49-F238E27FC236}">
                <a16:creationId xmlns:a16="http://schemas.microsoft.com/office/drawing/2014/main" id="{518B477C-9817-303A-7881-30B4E3C94EF9}"/>
              </a:ext>
            </a:extLst>
          </p:cNvPr>
          <p:cNvCxnSpPr/>
          <p:nvPr/>
        </p:nvCxnSpPr>
        <p:spPr>
          <a:xfrm flipV="1">
            <a:off x="6152282" y="2401285"/>
            <a:ext cx="1260000" cy="0"/>
          </a:xfrm>
          <a:prstGeom prst="line">
            <a:avLst/>
          </a:prstGeom>
          <a:ln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Elaborazione alternativa 31">
            <a:extLst>
              <a:ext uri="{FF2B5EF4-FFF2-40B4-BE49-F238E27FC236}">
                <a16:creationId xmlns:a16="http://schemas.microsoft.com/office/drawing/2014/main" id="{D4DED627-8CB0-E308-C469-891F2E10B2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84006" y="2236207"/>
            <a:ext cx="1809750" cy="495517"/>
          </a:xfrm>
          <a:prstGeom prst="flowChartAlternateProcess">
            <a:avLst/>
          </a:prstGeom>
          <a:solidFill>
            <a:srgbClr val="4055EE"/>
          </a:solidFill>
          <a:ln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3" tIns="45712" rIns="91423" bIns="45712" anchor="ctr"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301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301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301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301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301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defRPr/>
            </a:pPr>
            <a:r>
              <a:rPr lang="it-IT" sz="1100" b="1" dirty="0">
                <a:solidFill>
                  <a:schemeClr val="bg1"/>
                </a:solidFill>
                <a:latin typeface="+mj-lt"/>
              </a:rPr>
              <a:t>Direzione Appalti, Legale e Affari Societari</a:t>
            </a:r>
          </a:p>
        </p:txBody>
      </p:sp>
      <p:cxnSp>
        <p:nvCxnSpPr>
          <p:cNvPr id="40" name="Connettore 1 15">
            <a:extLst>
              <a:ext uri="{FF2B5EF4-FFF2-40B4-BE49-F238E27FC236}">
                <a16:creationId xmlns:a16="http://schemas.microsoft.com/office/drawing/2014/main" id="{2AF1DA6B-AD6D-EA73-131C-5C76F05F129C}"/>
              </a:ext>
            </a:extLst>
          </p:cNvPr>
          <p:cNvCxnSpPr>
            <a:cxnSpLocks/>
          </p:cNvCxnSpPr>
          <p:nvPr/>
        </p:nvCxnSpPr>
        <p:spPr>
          <a:xfrm>
            <a:off x="7713754" y="5231587"/>
            <a:ext cx="768845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Connettore 1 13">
            <a:extLst>
              <a:ext uri="{FF2B5EF4-FFF2-40B4-BE49-F238E27FC236}">
                <a16:creationId xmlns:a16="http://schemas.microsoft.com/office/drawing/2014/main" id="{0F479F4C-31BE-F08B-B050-53A8044FE2C2}"/>
              </a:ext>
            </a:extLst>
          </p:cNvPr>
          <p:cNvCxnSpPr>
            <a:cxnSpLocks/>
          </p:cNvCxnSpPr>
          <p:nvPr/>
        </p:nvCxnSpPr>
        <p:spPr>
          <a:xfrm>
            <a:off x="7713754" y="5229200"/>
            <a:ext cx="0" cy="3600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3881443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66</TotalTime>
  <Words>89</Words>
  <Application>Microsoft Office PowerPoint</Application>
  <PresentationFormat>Widescreen</PresentationFormat>
  <Paragraphs>24</Paragraphs>
  <Slides>1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di Office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Raffaele Petralla</dc:creator>
  <cp:lastModifiedBy>Roberto Cassano</cp:lastModifiedBy>
  <cp:revision>1</cp:revision>
  <cp:lastPrinted>2025-08-07T07:29:25Z</cp:lastPrinted>
  <dcterms:created xsi:type="dcterms:W3CDTF">2025-08-06T13:13:11Z</dcterms:created>
  <dcterms:modified xsi:type="dcterms:W3CDTF">2025-08-07T08:32:26Z</dcterms:modified>
</cp:coreProperties>
</file>